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27"/>
  </p:notesMasterIdLst>
  <p:sldIdLst>
    <p:sldId id="257" r:id="rId2"/>
    <p:sldId id="284" r:id="rId3"/>
    <p:sldId id="285" r:id="rId4"/>
    <p:sldId id="301" r:id="rId5"/>
    <p:sldId id="311" r:id="rId6"/>
    <p:sldId id="281" r:id="rId7"/>
    <p:sldId id="289" r:id="rId8"/>
    <p:sldId id="291" r:id="rId9"/>
    <p:sldId id="288" r:id="rId10"/>
    <p:sldId id="292" r:id="rId11"/>
    <p:sldId id="293" r:id="rId12"/>
    <p:sldId id="310" r:id="rId13"/>
    <p:sldId id="294" r:id="rId14"/>
    <p:sldId id="295" r:id="rId15"/>
    <p:sldId id="296" r:id="rId16"/>
    <p:sldId id="297" r:id="rId17"/>
    <p:sldId id="298" r:id="rId18"/>
    <p:sldId id="299" r:id="rId19"/>
    <p:sldId id="303" r:id="rId20"/>
    <p:sldId id="307" r:id="rId21"/>
    <p:sldId id="304" r:id="rId22"/>
    <p:sldId id="312" r:id="rId23"/>
    <p:sldId id="308" r:id="rId24"/>
    <p:sldId id="302" r:id="rId25"/>
    <p:sldId id="305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0000"/>
    <a:srgbClr val="C00000"/>
    <a:srgbClr val="660033"/>
    <a:srgbClr val="800000"/>
    <a:srgbClr val="760000"/>
    <a:srgbClr val="FF9933"/>
    <a:srgbClr val="FFCCFF"/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67" autoAdjust="0"/>
    <p:restoredTop sz="86377" autoAdjust="0"/>
  </p:normalViewPr>
  <p:slideViewPr>
    <p:cSldViewPr>
      <p:cViewPr varScale="1">
        <p:scale>
          <a:sx n="91" d="100"/>
          <a:sy n="91" d="100"/>
        </p:scale>
        <p:origin x="-212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5862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5" d="100"/>
        <a:sy n="8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0E063678-5399-4E72-8A52-F26F01C2AB16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9F107D3-586F-423B-A82F-EED4900767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17AD933-78E1-4FFE-A9B3-6208B41611A9}" type="slidenum">
              <a:rPr lang="ru-RU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7A82F-B6F4-464A-BFBE-9EE0244942DB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B7E4A-6879-4BA2-8F28-3CE64EC436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7CAA4-BEAC-4755-A2C2-C8A25E0C657A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3BF9C-1343-497E-ACAB-3BE2644B41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98D05-1061-4054-90C9-6DA2A88AD525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C6192-11FD-4CF8-A670-A4D1CAFC65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46DE4-35C6-41F1-A6FA-F26DD7808D13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AA77B-20C5-4F23-8D3D-4C5D7A8F73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DC26F-523B-4191-BB28-4D3FF863E325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CE56A-15D1-4A68-83D6-7B0D4D9940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7F86D-2ED1-4C1D-92C6-998B700F7EFF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9DC4C-E014-4974-B2A3-D9F529857E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B2EBF-61C7-4A80-8E86-D6173C4D2066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62E55-39F6-4927-9E31-AA3C6A480C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05FFC-349A-423D-B872-D2E216FEE0C7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76F34-0E87-4204-8735-149CBA3ABF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08B10-2D14-4C2E-9DD4-4C16891AAAE3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2A1BE-970B-4511-9999-04FFE971C5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5E042-F154-45E1-9CEC-EAD956CDAC3C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45B55-C512-488F-9667-1C701A1CAE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099A9-DD63-4E7D-89BB-339CF5D879C4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218FA-D8E6-41D2-BE36-45D0D16743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77422E49-9174-4135-A228-4995FFB536D1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35FFACCA-EBDF-4F10-B557-A821FF331C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pitchFamily="34" charset="0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pitchFamily="34" charset="0"/>
              </a:endParaRPr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7" r:id="rId9"/>
    <p:sldLayoutId id="2147483945" r:id="rId10"/>
    <p:sldLayoutId id="214748394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8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268413"/>
            <a:ext cx="8786812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619250" y="115888"/>
            <a:ext cx="59055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ГБПОУ РО                               «Шахтинский музыкальный колледж»</a:t>
            </a:r>
            <a:endParaRPr lang="ru-RU" sz="2400" b="1" i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2339975" y="5229225"/>
            <a:ext cx="63357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</a:t>
            </a:r>
            <a:endParaRPr lang="ru-RU" sz="22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107" name="WordArt 11"/>
          <p:cNvSpPr>
            <a:spLocks noChangeArrowheads="1" noChangeShapeType="1" noTextEdit="1"/>
          </p:cNvSpPr>
          <p:nvPr/>
        </p:nvSpPr>
        <p:spPr bwMode="auto">
          <a:xfrm>
            <a:off x="1187450" y="1052513"/>
            <a:ext cx="7345363" cy="15128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9525">
                  <a:noFill/>
                  <a:round/>
                  <a:headEnd/>
                  <a:tailEnd/>
                </a:ln>
                <a:solidFill>
                  <a:srgbClr val="76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Правила поведения на железной дороге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4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5" grpId="0"/>
      <p:bldP spid="410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497888" cy="2520950"/>
          </a:xfrm>
          <a:solidFill>
            <a:schemeClr val="tx1">
              <a:lumMod val="75000"/>
            </a:schemeClr>
          </a:solidFill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1600" b="1" dirty="0" smtClean="0">
                <a:solidFill>
                  <a:srgbClr val="C00000"/>
                </a:solidFill>
              </a:rPr>
              <a:t>      </a:t>
            </a:r>
            <a:r>
              <a:rPr lang="ru-RU" sz="1600" b="1" dirty="0" smtClean="0">
                <a:solidFill>
                  <a:srgbClr val="660033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Подростки, вы знаете, что мы с вами живем в век стремительного технического прогресса во всех областях деятельности человека. Техническое совершенствование Российских железных дорог также не стоит на месте, ее стремительное развитие позволило значительно повысить вес и скорость движения поездов. На большинстве участков железных дорог скорость поездов достигает до 140 км/ч.</a:t>
            </a:r>
            <a:r>
              <a:rPr lang="ru-RU" sz="1600" b="1" dirty="0" smtClean="0">
                <a:solidFill>
                  <a:srgbClr val="660033"/>
                </a:solidFill>
                <a:cs typeface="Arial" charset="0"/>
              </a:rPr>
              <a:t/>
            </a:r>
            <a:br>
              <a:rPr lang="ru-RU" sz="1600" b="1" dirty="0" smtClean="0">
                <a:solidFill>
                  <a:srgbClr val="660033"/>
                </a:solidFill>
                <a:cs typeface="Arial" charset="0"/>
              </a:rPr>
            </a:br>
            <a:r>
              <a:rPr lang="ru-RU" sz="1600" b="1" dirty="0" smtClean="0">
                <a:solidFill>
                  <a:srgbClr val="660033"/>
                </a:solidFill>
                <a:cs typeface="Times New Roman" pitchFamily="18" charset="0"/>
              </a:rPr>
              <a:t> </a:t>
            </a:r>
            <a:r>
              <a:rPr lang="ru-RU" sz="1600" b="1" dirty="0" smtClean="0">
                <a:solidFill>
                  <a:srgbClr val="660033"/>
                </a:solidFill>
                <a:latin typeface="Tahoma" pitchFamily="34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660033"/>
                </a:solidFill>
                <a:cs typeface="Times New Roman" pitchFamily="18" charset="0"/>
              </a:rPr>
              <a:t> </a:t>
            </a:r>
            <a:r>
              <a:rPr lang="ru-RU" sz="1600" b="1" dirty="0" smtClean="0">
                <a:solidFill>
                  <a:srgbClr val="660033"/>
                </a:solidFill>
                <a:latin typeface="Tahoma" pitchFamily="34" charset="0"/>
                <a:cs typeface="Times New Roman" pitchFamily="18" charset="0"/>
              </a:rPr>
              <a:t>При огромных объемах перевозок, высокой интенсивности</a:t>
            </a:r>
            <a:r>
              <a:rPr lang="ru-RU" sz="1600" b="1" dirty="0" smtClean="0">
                <a:solidFill>
                  <a:srgbClr val="660033"/>
                </a:solidFill>
                <a:cs typeface="Times New Roman" pitchFamily="18" charset="0"/>
              </a:rPr>
              <a:t> </a:t>
            </a:r>
            <a:r>
              <a:rPr lang="ru-RU" sz="1600" b="1" dirty="0" smtClean="0">
                <a:solidFill>
                  <a:srgbClr val="660033"/>
                </a:solidFill>
                <a:latin typeface="Tahoma" pitchFamily="34" charset="0"/>
                <a:cs typeface="Times New Roman" pitchFamily="18" charset="0"/>
              </a:rPr>
              <a:t>и повышенных скоростях движения поездов железные дороги являются зоной повышенной опасности.</a:t>
            </a:r>
            <a:r>
              <a:rPr lang="ru-RU" sz="1600" b="1" dirty="0" smtClean="0">
                <a:solidFill>
                  <a:schemeClr val="bg1"/>
                </a:solidFill>
                <a:cs typeface="Arial" charset="0"/>
              </a:rPr>
              <a:t/>
            </a:r>
            <a:br>
              <a:rPr lang="ru-RU" sz="1600" b="1" dirty="0" smtClean="0">
                <a:solidFill>
                  <a:schemeClr val="bg1"/>
                </a:solidFill>
                <a:cs typeface="Arial" charset="0"/>
              </a:rPr>
            </a:br>
            <a:endParaRPr lang="ru-RU" sz="1600" b="1" dirty="0" smtClean="0">
              <a:solidFill>
                <a:srgbClr val="C00000"/>
              </a:solidFill>
            </a:endParaRPr>
          </a:p>
        </p:txBody>
      </p:sp>
      <p:pic>
        <p:nvPicPr>
          <p:cNvPr id="4099" name="Picture 3" descr="C:\Users\Alfia\Desktop\fonstola.ru-1196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438" y="3284538"/>
            <a:ext cx="4006850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C:\Users\Alfia\Desktop\7985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332163"/>
            <a:ext cx="4032250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3000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84213" y="476250"/>
            <a:ext cx="7704137" cy="1939925"/>
          </a:xfrm>
          <a:prstGeom prst="rect">
            <a:avLst/>
          </a:prstGeom>
          <a:solidFill>
            <a:schemeClr val="tx1">
              <a:lumMod val="95000"/>
            </a:schemeClr>
          </a:solidFill>
          <a:ln w="28575">
            <a:solidFill>
              <a:srgbClr val="7600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chemeClr val="bg1"/>
                </a:solidFill>
                <a:latin typeface="Arial" pitchFamily="34" charset="0"/>
              </a:rPr>
              <a:t> Железная дорога - удобный и востребованный вид транспорта, которым    пользуются миллионы людей каждый день. Повышение скоростей на транспорте решило множество проблем, сократив время пребывания пассажиров в пути и доставки грузов, и в то же время породило массу опасностей для человека.</a:t>
            </a:r>
            <a:endParaRPr lang="ru-RU" sz="2000" dirty="0">
              <a:solidFill>
                <a:schemeClr val="bg1"/>
              </a:solidFill>
              <a:latin typeface="Arial" pitchFamily="34" charset="0"/>
            </a:endParaRPr>
          </a:p>
        </p:txBody>
      </p:sp>
      <p:pic>
        <p:nvPicPr>
          <p:cNvPr id="5123" name="Рисунок 1" descr="C:\Users\Alfia\Desktop\img7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2582863"/>
            <a:ext cx="5256213" cy="393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6147" name="Рисунок 4" descr="http://player.myshared.ru/30/1307009/slides/slide_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188913"/>
            <a:ext cx="8375650" cy="6281737"/>
          </a:xfrm>
          <a:noFill/>
        </p:spPr>
      </p:pic>
      <p:pic>
        <p:nvPicPr>
          <p:cNvPr id="6148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7172" name="Рисунок 28" descr="http://player.myshared.ru/30/1307009/slides/slide_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33375"/>
            <a:ext cx="8232775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4" descr="C:\Users\Alfia\Desktop\u_0ec2fc3d59f063be87b770ff52178ac9_8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3860800"/>
            <a:ext cx="33845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228600" y="2362200"/>
            <a:ext cx="27432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latin typeface="Times New Roman" pitchFamily="18" charset="0"/>
                <a:cs typeface="Times New Roman" pitchFamily="18" charset="0"/>
              </a:rPr>
              <a:t>Переходить железнодорожные пути можно только в установленных местах, пользуясь при этом пешеходными мостами, тоннелями, переездами. </a:t>
            </a:r>
          </a:p>
        </p:txBody>
      </p:sp>
      <p:sp>
        <p:nvSpPr>
          <p:cNvPr id="8195" name="Прямоугольник 2"/>
          <p:cNvSpPr>
            <a:spLocks noChangeArrowheads="1"/>
          </p:cNvSpPr>
          <p:nvPr/>
        </p:nvSpPr>
        <p:spPr bwMode="auto">
          <a:xfrm>
            <a:off x="304800" y="1066800"/>
            <a:ext cx="26463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Помните!</a:t>
            </a:r>
          </a:p>
        </p:txBody>
      </p:sp>
      <p:pic>
        <p:nvPicPr>
          <p:cNvPr id="8196" name="Picture 2" descr="http://www.epstore.ru/1755-large_default/znak-perekhod-cherez-zhd-puti-tolko-po-tonnely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288" y="2060575"/>
            <a:ext cx="1512887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6" descr="http://www.vizteh.ru/upload/iblock/b2e/b2e8ceb0e5c91607ca306757fba859f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115888"/>
            <a:ext cx="1296987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8" descr="https://31tv.ru/upload/files/mo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4113213"/>
            <a:ext cx="3446463" cy="25844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8199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3" descr="C:\Users\Alfia\Desktop\mrpm_pokrovka1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6600" y="1503363"/>
            <a:ext cx="3455988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5638800" y="381000"/>
            <a:ext cx="26463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Помните!</a:t>
            </a:r>
          </a:p>
        </p:txBody>
      </p:sp>
      <p:sp>
        <p:nvSpPr>
          <p:cNvPr id="9219" name="Прямоугольник 2"/>
          <p:cNvSpPr>
            <a:spLocks noChangeArrowheads="1"/>
          </p:cNvSpPr>
          <p:nvPr/>
        </p:nvSpPr>
        <p:spPr bwMode="auto">
          <a:xfrm>
            <a:off x="5410200" y="1676400"/>
            <a:ext cx="32766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На станциях, где мостов и тоннелей нет, граждане должны переходить железнодорожные пути по настилам, а также в местах, где установлены указатели «Переход через пути».</a:t>
            </a:r>
          </a:p>
        </p:txBody>
      </p:sp>
      <p:pic>
        <p:nvPicPr>
          <p:cNvPr id="9220" name="Picture 2" descr="https://content-2.foto.my.mail.ru/mail/e.bell/_deti/i-16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28600"/>
            <a:ext cx="4038600" cy="30289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9221" name="Picture 4" descr="https://prv2.lori-images.net/perehod-cherez-zheleznuyu-dorogu-0002547002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429000"/>
            <a:ext cx="4086225" cy="3048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9222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533400" y="1981200"/>
            <a:ext cx="28956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latin typeface="Times New Roman" pitchFamily="18" charset="0"/>
                <a:cs typeface="Times New Roman" pitchFamily="18" charset="0"/>
              </a:rPr>
              <a:t>Запрещается переходить пути на железнодорожных переездах при закрытом шлагбауме или показании красного сигнала светофора переездной сигнализации.</a:t>
            </a:r>
          </a:p>
        </p:txBody>
      </p:sp>
      <p:sp>
        <p:nvSpPr>
          <p:cNvPr id="10243" name="Прямоугольник 2"/>
          <p:cNvSpPr>
            <a:spLocks noChangeArrowheads="1"/>
          </p:cNvSpPr>
          <p:nvPr/>
        </p:nvSpPr>
        <p:spPr bwMode="auto">
          <a:xfrm>
            <a:off x="304800" y="914400"/>
            <a:ext cx="368141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Запрещается!</a:t>
            </a:r>
            <a:endParaRPr lang="ru-RU" sz="4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Picture 2" descr="http://gazeta-n1.ru/upload/iblock/290/290646ae22bcca4dcf3deff9b4b0802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304800"/>
            <a:ext cx="4324350" cy="28717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0245" name="Picture 4" descr="http://ruwest.ru/upload/iblock/238/238d0d1243a6e6bf29dace08c442a05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3352800"/>
            <a:ext cx="4343400" cy="32575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0246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0" y="908050"/>
            <a:ext cx="903605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latin typeface="Times New Roman" pitchFamily="18" charset="0"/>
                <a:cs typeface="Times New Roman" pitchFamily="18" charset="0"/>
              </a:rPr>
              <a:t>Нахождение на железнодорожных путях, переход их в не установленных местах, озорство, хулиганство и необдуманные поступки всегда связаны с риском и опасностью для жизни, во избежание чего вам необходимо строго соблюдать установленные на железных дорогах правила безопасного поведения.</a:t>
            </a:r>
          </a:p>
        </p:txBody>
      </p:sp>
      <p:sp>
        <p:nvSpPr>
          <p:cNvPr id="11267" name="Прямоугольник 2"/>
          <p:cNvSpPr>
            <a:spLocks noChangeArrowheads="1"/>
          </p:cNvSpPr>
          <p:nvPr/>
        </p:nvSpPr>
        <p:spPr bwMode="auto">
          <a:xfrm>
            <a:off x="3200400" y="0"/>
            <a:ext cx="26463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Помните!</a:t>
            </a:r>
          </a:p>
        </p:txBody>
      </p:sp>
      <p:pic>
        <p:nvPicPr>
          <p:cNvPr id="11268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2" descr="C:\Users\Alfia\Desktop\29a7c4a87d6cce1908984655f8dc0bd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2997200"/>
            <a:ext cx="4159250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C:\Users\Alfia\Desktop\0937deab7f8d4749f404abd7ccdb4a9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2997200"/>
            <a:ext cx="3744913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2"/>
          <p:cNvSpPr>
            <a:spLocks noChangeArrowheads="1"/>
          </p:cNvSpPr>
          <p:nvPr/>
        </p:nvSpPr>
        <p:spPr bwMode="auto">
          <a:xfrm>
            <a:off x="539750" y="1125538"/>
            <a:ext cx="82232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При переходе через железнодорожные пути необходимо убедиться в отсутствии движущегося поезда, локомотива или вагонов.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12888" y="333375"/>
            <a:ext cx="493077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Помните!</a:t>
            </a:r>
            <a:r>
              <a:rPr lang="ru-RU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2" name="Прямоугольник 4"/>
          <p:cNvSpPr>
            <a:spLocks noChangeArrowheads="1"/>
          </p:cNvSpPr>
          <p:nvPr/>
        </p:nvSpPr>
        <p:spPr bwMode="auto">
          <a:xfrm>
            <a:off x="533400" y="5257800"/>
            <a:ext cx="8077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Ходить по железнодорожным путям категорически запрещается!</a:t>
            </a:r>
            <a:endParaRPr lang="ru-RU" sz="36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3" name="Picture 2" descr="http://ikprosto.ru/sites/default/files/34e20e8b-9e83-4c8f-85f5-a190ebbba1c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2565400"/>
            <a:ext cx="4243387" cy="26320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12294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827088" y="981075"/>
            <a:ext cx="74898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latin typeface="Times New Roman" pitchFamily="18" charset="0"/>
                <a:cs typeface="Times New Roman" pitchFamily="18" charset="0"/>
              </a:rPr>
              <a:t>Переходить и перебегать через железнодорожные пути перед близко идущим поездом, если расстояние до него менее 400 м - запрещается.</a:t>
            </a:r>
          </a:p>
        </p:txBody>
      </p:sp>
      <p:sp>
        <p:nvSpPr>
          <p:cNvPr id="13315" name="Прямоугольник 2"/>
          <p:cNvSpPr>
            <a:spLocks noChangeArrowheads="1"/>
          </p:cNvSpPr>
          <p:nvPr/>
        </p:nvSpPr>
        <p:spPr bwMode="auto">
          <a:xfrm>
            <a:off x="5181600" y="152400"/>
            <a:ext cx="368141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Запрещается!</a:t>
            </a:r>
            <a:endParaRPr lang="ru-RU" sz="4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6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2" descr="C:\Users\Alfia\Desktop\w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357563"/>
            <a:ext cx="4276725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2" descr="C:\Users\Alfia\Desktop\793550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2420938"/>
            <a:ext cx="4341812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8000">
    <p:cover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613"/>
            <a:ext cx="8291513" cy="20161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   </a:t>
            </a:r>
            <a:r>
              <a:rPr lang="ru-RU" sz="2700" dirty="0" smtClean="0">
                <a:solidFill>
                  <a:schemeClr val="tx1"/>
                </a:solidFill>
              </a:rPr>
              <a:t>  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Никогда не переходите железнодорожные пути в местах стрелочных переводов. Поскользнувшись, можно застрять в тисках стрелки, которая перемещается непосредственно перед идущим поездом.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7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32588" y="333375"/>
            <a:ext cx="203200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Помните!</a:t>
            </a: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0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2" descr="C:\Users\Alfia\Desktop\main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3850" y="3141663"/>
            <a:ext cx="4211638" cy="2808287"/>
          </a:xfrm>
          <a:noFill/>
        </p:spPr>
      </p:pic>
      <p:pic>
        <p:nvPicPr>
          <p:cNvPr id="14342" name="Picture 3" descr="C:\Users\Alfia\Desktop\1441030664_na-zheleznodorozhnyh-putya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167063"/>
            <a:ext cx="4176712" cy="278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cover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ostro.org/frmtext/poez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060575"/>
            <a:ext cx="4865688" cy="3240088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15363" name="Прямоугольник 1"/>
          <p:cNvSpPr>
            <a:spLocks noChangeArrowheads="1"/>
          </p:cNvSpPr>
          <p:nvPr/>
        </p:nvSpPr>
        <p:spPr bwMode="auto">
          <a:xfrm>
            <a:off x="609600" y="1066800"/>
            <a:ext cx="368141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Запрещается!</a:t>
            </a:r>
          </a:p>
        </p:txBody>
      </p:sp>
      <p:sp>
        <p:nvSpPr>
          <p:cNvPr id="15364" name="Прямоугольник 2"/>
          <p:cNvSpPr>
            <a:spLocks noChangeArrowheads="1"/>
          </p:cNvSpPr>
          <p:nvPr/>
        </p:nvSpPr>
        <p:spPr bwMode="auto">
          <a:xfrm>
            <a:off x="5435600" y="1916113"/>
            <a:ext cx="3251200" cy="397033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Категорически запрещается на станциях и перегонах подлезать под вагоны и перелезать через автосцепки для прохода через путь.</a:t>
            </a:r>
          </a:p>
        </p:txBody>
      </p:sp>
      <p:pic>
        <p:nvPicPr>
          <p:cNvPr id="15365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minsknews.by/wp-content/uploads/2016/10/cf0e2719894de8d728a9d751a5563d2e014917bd_900-e14768633951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125538"/>
            <a:ext cx="4319588" cy="3211512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16387" name="Прямоугольник 2"/>
          <p:cNvSpPr>
            <a:spLocks noChangeArrowheads="1"/>
          </p:cNvSpPr>
          <p:nvPr/>
        </p:nvSpPr>
        <p:spPr bwMode="auto">
          <a:xfrm>
            <a:off x="2195513" y="188913"/>
            <a:ext cx="3681412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Запрещается!</a:t>
            </a:r>
          </a:p>
        </p:txBody>
      </p:sp>
      <p:sp>
        <p:nvSpPr>
          <p:cNvPr id="16388" name="Прямоугольник 3"/>
          <p:cNvSpPr>
            <a:spLocks noChangeArrowheads="1"/>
          </p:cNvSpPr>
          <p:nvPr/>
        </p:nvSpPr>
        <p:spPr bwMode="auto">
          <a:xfrm>
            <a:off x="304800" y="5638800"/>
            <a:ext cx="86106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latin typeface="Times New Roman" pitchFamily="18" charset="0"/>
                <a:cs typeface="Times New Roman" pitchFamily="18" charset="0"/>
              </a:rPr>
              <a:t>Запрещается проходить вдоль железнодорожных путей ближе 5 метров от крайнего рельса!!!!</a:t>
            </a:r>
          </a:p>
        </p:txBody>
      </p:sp>
      <p:pic>
        <p:nvPicPr>
          <p:cNvPr id="16389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3" descr="C:\Users\Alfia\Desktop\peopletra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7900" y="2708275"/>
            <a:ext cx="3962400" cy="275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rzol-sol.ru/wysiwyg/tinymce/uploads/documents/images/11/rj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188913"/>
            <a:ext cx="3743325" cy="2654300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17411" name="Прямоугольник 2"/>
          <p:cNvSpPr>
            <a:spLocks noChangeArrowheads="1"/>
          </p:cNvSpPr>
          <p:nvPr/>
        </p:nvSpPr>
        <p:spPr bwMode="auto">
          <a:xfrm>
            <a:off x="381000" y="5486400"/>
            <a:ext cx="8382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Не заходи за линию безопасности у края пассажирской платформы!</a:t>
            </a:r>
          </a:p>
        </p:txBody>
      </p:sp>
      <p:pic>
        <p:nvPicPr>
          <p:cNvPr id="17412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2" descr="C:\Users\Alfia\Desktop\1190.12710896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916113"/>
            <a:ext cx="459105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3" descr="C:\Users\Alfia\Desktop\doroga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363" y="2924175"/>
            <a:ext cx="3797300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Прямоугольник 6"/>
          <p:cNvSpPr>
            <a:spLocks noChangeArrowheads="1"/>
          </p:cNvSpPr>
          <p:nvPr/>
        </p:nvSpPr>
        <p:spPr bwMode="auto">
          <a:xfrm>
            <a:off x="827088" y="692150"/>
            <a:ext cx="37449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Запрещается!</a:t>
            </a:r>
          </a:p>
        </p:txBody>
      </p:sp>
    </p:spTree>
  </p:cSld>
  <p:clrMapOvr>
    <a:masterClrMapping/>
  </p:clrMapOvr>
  <p:transition advClick="0" advTm="6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1"/>
          <p:cNvSpPr>
            <a:spLocks noChangeArrowheads="1"/>
          </p:cNvSpPr>
          <p:nvPr/>
        </p:nvSpPr>
        <p:spPr bwMode="auto">
          <a:xfrm>
            <a:off x="533400" y="4495800"/>
            <a:ext cx="3733800" cy="1570038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 используй наушники и мобильные телефоны при переходе через железнодорожные пути!</a:t>
            </a:r>
          </a:p>
        </p:txBody>
      </p:sp>
      <p:pic>
        <p:nvPicPr>
          <p:cNvPr id="18435" name="Picture 2" descr="http://i.dailymail.co.uk/i/pix/2014/06/19/article-2662681-1EECF18F00000578-37_636x3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844675"/>
            <a:ext cx="4033838" cy="242252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8436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2" descr="C:\Users\Alfia\Desktop\1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609600"/>
            <a:ext cx="3600450" cy="541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Прямоугольник 6"/>
          <p:cNvSpPr>
            <a:spLocks noChangeArrowheads="1"/>
          </p:cNvSpPr>
          <p:nvPr/>
        </p:nvSpPr>
        <p:spPr bwMode="auto">
          <a:xfrm>
            <a:off x="1979613" y="620713"/>
            <a:ext cx="244792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Нельзя!</a:t>
            </a:r>
          </a:p>
        </p:txBody>
      </p:sp>
    </p:spTree>
  </p:cSld>
  <p:clrMapOvr>
    <a:masterClrMapping/>
  </p:clrMapOvr>
  <p:transition advClick="0" advTm="6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/>
          <p:cNvSpPr>
            <a:spLocks noChangeArrowheads="1"/>
          </p:cNvSpPr>
          <p:nvPr/>
        </p:nvSpPr>
        <p:spPr bwMode="auto">
          <a:xfrm>
            <a:off x="457200" y="4495800"/>
            <a:ext cx="815340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>
                <a:latin typeface="Times New Roman" pitchFamily="18" charset="0"/>
                <a:cs typeface="Times New Roman" pitchFamily="18" charset="0"/>
              </a:rPr>
              <a:t>Не прыгай с пассажирской платформы на железнодорожные пути!</a:t>
            </a:r>
          </a:p>
        </p:txBody>
      </p:sp>
      <p:sp>
        <p:nvSpPr>
          <p:cNvPr id="19459" name="Прямоугольник 2"/>
          <p:cNvSpPr>
            <a:spLocks noChangeArrowheads="1"/>
          </p:cNvSpPr>
          <p:nvPr/>
        </p:nvSpPr>
        <p:spPr bwMode="auto">
          <a:xfrm>
            <a:off x="152400" y="1600200"/>
            <a:ext cx="22066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Нельзя!</a:t>
            </a:r>
          </a:p>
        </p:txBody>
      </p:sp>
      <p:pic>
        <p:nvPicPr>
          <p:cNvPr id="19460" name="Picture 2" descr="https://www.ridus.ru/_ah/img/8Rn6Dce8bafNMcnJogGII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304800"/>
            <a:ext cx="6286500" cy="4191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9461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1"/>
          <p:cNvSpPr>
            <a:spLocks noChangeArrowheads="1"/>
          </p:cNvSpPr>
          <p:nvPr/>
        </p:nvSpPr>
        <p:spPr bwMode="auto">
          <a:xfrm>
            <a:off x="1066800" y="228600"/>
            <a:ext cx="77724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Нельзя устраивать на платформе и железнодорожных путях различные подвижные игры!</a:t>
            </a:r>
          </a:p>
        </p:txBody>
      </p:sp>
      <p:pic>
        <p:nvPicPr>
          <p:cNvPr id="20483" name="Picture 2" descr="http://zaomos.news/upload/resize_cache/iblock/89f/300_0_1/89f9d9ede2f428ac2e6b7026413b9c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557338"/>
            <a:ext cx="3944938" cy="28797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20484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2" descr="C:\Users\Alfia\Desktop\Politseyskie-Sochi-ustranili-zaigravshihsya-detey-s-ZHD-polot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3933825"/>
            <a:ext cx="4319587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2" descr="https://image.jimcdn.com/app/cms/image/transf/none/path/s480ff6f4021e91dd/image/i2b1bf4291259a2d5/version/1391459672/ima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950" y="1700213"/>
            <a:ext cx="140652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00113" y="836613"/>
            <a:ext cx="7848600" cy="2447925"/>
          </a:xfrm>
          <a:solidFill>
            <a:schemeClr val="tx1">
              <a:lumMod val="95000"/>
            </a:schemeClr>
          </a:solidFill>
        </p:spPr>
        <p:txBody>
          <a:bodyPr>
            <a:normAutofit fontScale="850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Немалую часть в статистику травматизма на железной дороге вносит  «</a:t>
            </a:r>
            <a:r>
              <a:rPr lang="ru-RU" sz="3300" b="1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зацепинг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и «</a:t>
            </a:r>
            <a:r>
              <a:rPr lang="ru-RU" sz="3100" b="1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руфрайдинг</a:t>
            </a:r>
            <a:r>
              <a:rPr lang="ru-RU" sz="3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также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электротравмы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полученные от высоковольтной сети железной дороги, при попытке забраться на вагоны поездов. Сеть находится под напряжением 27500 кВ - полученные травмы, как правило, несовместимы с жизнью.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7" name="Picture 4" descr="C:\Users\Alfia\Desktop\45343_html_meeccd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500438"/>
            <a:ext cx="3919538" cy="247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5" descr="C:\Users\Alfia\Desktop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3573463"/>
            <a:ext cx="4430712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Прямоугольник 7"/>
          <p:cNvSpPr>
            <a:spLocks noChangeArrowheads="1"/>
          </p:cNvSpPr>
          <p:nvPr/>
        </p:nvSpPr>
        <p:spPr bwMode="auto">
          <a:xfrm>
            <a:off x="755650" y="6237288"/>
            <a:ext cx="6691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Подниматься на крышу вагона смертельно опасно!</a:t>
            </a:r>
            <a:endParaRPr lang="ru-RU" sz="2000"/>
          </a:p>
        </p:txBody>
      </p:sp>
    </p:spTree>
  </p:cSld>
  <p:clrMapOvr>
    <a:masterClrMapping/>
  </p:clrMapOvr>
  <p:transition advClick="0" advTm="12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2"/>
          <p:cNvSpPr>
            <a:spLocks noChangeArrowheads="1"/>
          </p:cNvSpPr>
          <p:nvPr/>
        </p:nvSpPr>
        <p:spPr bwMode="auto">
          <a:xfrm>
            <a:off x="1524000" y="0"/>
            <a:ext cx="7148513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Помните! Это опасно для жизни!</a:t>
            </a:r>
          </a:p>
        </p:txBody>
      </p:sp>
      <p:pic>
        <p:nvPicPr>
          <p:cNvPr id="22531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http://www.prizyv.ru/wp-content/uploads/2017/02/221003_1_13606733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060575"/>
            <a:ext cx="4646613" cy="30956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22533" name="Рисунок 34" descr="http://pugachevdou2.my1.ru/_ph/7/573724823.jpg"/>
          <p:cNvPicPr>
            <a:picLocks noChangeAspect="1" noChangeArrowheads="1"/>
          </p:cNvPicPr>
          <p:nvPr/>
        </p:nvPicPr>
        <p:blipFill>
          <a:blip r:embed="rId4" cstate="print"/>
          <a:srcRect b="10445"/>
          <a:stretch>
            <a:fillRect/>
          </a:stretch>
        </p:blipFill>
        <p:spPr bwMode="auto">
          <a:xfrm>
            <a:off x="5148263" y="1773238"/>
            <a:ext cx="3554412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3555" name="Рисунок 22" descr="http://player.myshared.ru/30/1307009/slides/slide_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00025"/>
            <a:ext cx="8353425" cy="626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250825" y="1196975"/>
            <a:ext cx="61214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Основными причинами травмирования людей являются незнание и нарушение правил безопасности при нахождении в зоне железнодорожных путей.</a:t>
            </a:r>
          </a:p>
        </p:txBody>
      </p:sp>
      <p:pic>
        <p:nvPicPr>
          <p:cNvPr id="24579" name="Picture 2" descr="https://static.oshkole.ru/editor_images/246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https://traditio.wiki/files/thumb/7/7e/Zeichen_151.svg/672px-Zeichen_151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2924175"/>
            <a:ext cx="3581400" cy="319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Рисунок 13" descr="http://player.myshared.ru/30/1307009/slides/slide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04813"/>
            <a:ext cx="8154987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084513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Нет ничего важнее человеческой жизни - это самое ценное!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765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7652" name="Рисунок 20" descr="https://fs01.infourok.ru/images/doc/22/28561/img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3025" y="-49213"/>
            <a:ext cx="9217025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755</TotalTime>
  <Words>457</Words>
  <Application>Microsoft Office PowerPoint</Application>
  <PresentationFormat>Экран (4:3)</PresentationFormat>
  <Paragraphs>37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Constantia</vt:lpstr>
      <vt:lpstr>Wingdings 2</vt:lpstr>
      <vt:lpstr>Tahoma</vt:lpstr>
      <vt:lpstr>Times New Roman</vt:lpstr>
      <vt:lpstr>Поток</vt:lpstr>
      <vt:lpstr>Слайд 1</vt:lpstr>
      <vt:lpstr>      Подростки, вы знаете, что мы с вами живем в век стремительного технического прогресса во всех областях деятельности человека. Техническое совершенствование Российских железных дорог также не стоит на месте, ее стремительное развитие позволило значительно повысить вес и скорость движения поездов. На большинстве участков железных дорог скорость поездов достигает до 140 км/ч.    При огромных объемах перевозок, высокой интенсивности и повышенных скоростях движения поездов железные дороги являются зоной повышенной опасности.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     Никогда не переходите железнодорожные пути в местах стрелочных переводов. Поскользнувшись, можно застрять в тисках стрелки, которая перемещается непосредственно перед идущим поездом. 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Нет ничего важнее человеческой жизни - это самое ценное!</vt:lpstr>
      <vt:lpstr>Слайд 25</vt:lpstr>
    </vt:vector>
  </TitlesOfParts>
  <Company>UFO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Uzer</dc:creator>
  <cp:lastModifiedBy>Валентина</cp:lastModifiedBy>
  <cp:revision>71</cp:revision>
  <dcterms:created xsi:type="dcterms:W3CDTF">2011-03-09T17:16:28Z</dcterms:created>
  <dcterms:modified xsi:type="dcterms:W3CDTF">2025-05-26T12:55:58Z</dcterms:modified>
</cp:coreProperties>
</file>